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94660"/>
  </p:normalViewPr>
  <p:slideViewPr>
    <p:cSldViewPr snapToGrid="0">
      <p:cViewPr varScale="1">
        <p:scale>
          <a:sx n="142" d="100"/>
          <a:sy n="142" d="100"/>
        </p:scale>
        <p:origin x="156" y="6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77EED-61A1-F877-50C3-94F13702CC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99B24677-FC2A-265F-F531-D8782AEF6C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B9B071BA-53D0-B93B-4563-1238BAA87C0C}"/>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5" name="Footer Placeholder 4">
            <a:extLst>
              <a:ext uri="{FF2B5EF4-FFF2-40B4-BE49-F238E27FC236}">
                <a16:creationId xmlns:a16="http://schemas.microsoft.com/office/drawing/2014/main" id="{0C385EBA-8421-D3E4-9D58-52645EE214D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0FC717E-5AC1-487F-E6F6-0FE0F8176DB7}"/>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1239470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24BBD-91FB-8916-000B-D876C492756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B0A25CE-E210-517A-A999-9755F798D3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4302B23-9695-9375-7702-14BD8ABDBC29}"/>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5" name="Footer Placeholder 4">
            <a:extLst>
              <a:ext uri="{FF2B5EF4-FFF2-40B4-BE49-F238E27FC236}">
                <a16:creationId xmlns:a16="http://schemas.microsoft.com/office/drawing/2014/main" id="{CC972233-EA34-A294-4129-FA9F3F913E7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04B9F6E-0B8C-10F5-B6FA-4D87B2E41C5D}"/>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3686641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689E-FD19-2CC0-7A35-6008844466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88723CB4-DCB4-03E1-0395-19B1E28969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135EBB-1E6E-63FE-598A-E98AE6DBA7B4}"/>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5" name="Footer Placeholder 4">
            <a:extLst>
              <a:ext uri="{FF2B5EF4-FFF2-40B4-BE49-F238E27FC236}">
                <a16:creationId xmlns:a16="http://schemas.microsoft.com/office/drawing/2014/main" id="{5897C963-C7E9-035F-2243-2B598245A06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9839E44-9BD9-D9F8-272C-567381292938}"/>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435460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8B60-D890-A7E4-3A83-09454574451D}"/>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81D1E91-6378-12F7-4271-F1D4F3F242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AE2BF3B-7340-4618-FD52-762262D453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06716FC1-7AEF-F697-BEA7-2F01A866E735}"/>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6" name="Footer Placeholder 5">
            <a:extLst>
              <a:ext uri="{FF2B5EF4-FFF2-40B4-BE49-F238E27FC236}">
                <a16:creationId xmlns:a16="http://schemas.microsoft.com/office/drawing/2014/main" id="{0B755AD7-9226-7554-1350-E2498981A54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A332DE7-6F46-6CFD-DC20-2D79CAD9BF54}"/>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4258366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B381-6885-1A23-C0D7-C4E1F662EE3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7D77656-507E-8D5C-AC18-896BC697F7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3FFF99-A8C3-8027-F269-390F74A034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9BA08D3F-BDDB-B324-D662-3714B15D17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1A9761-6518-5383-BB94-CD17AF1A4B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5AE2CDD-59F0-7C92-7467-A98A0CBE6F3F}"/>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8" name="Footer Placeholder 7">
            <a:extLst>
              <a:ext uri="{FF2B5EF4-FFF2-40B4-BE49-F238E27FC236}">
                <a16:creationId xmlns:a16="http://schemas.microsoft.com/office/drawing/2014/main" id="{F8A5E798-9594-D7EC-A6FA-9DFF8381DDB4}"/>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9D581AAE-C1A3-8E2C-A57A-9732DFCC9549}"/>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457807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95FD-1740-8EE3-31FC-20E9D3F0B55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AB39E08-2056-69A9-A94A-D6A07A2B483D}"/>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4" name="Footer Placeholder 3">
            <a:extLst>
              <a:ext uri="{FF2B5EF4-FFF2-40B4-BE49-F238E27FC236}">
                <a16:creationId xmlns:a16="http://schemas.microsoft.com/office/drawing/2014/main" id="{93994F2D-E53E-4A45-7C3D-25466FF49F04}"/>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3B88D3D0-3283-38A2-4B11-CF36F732B7BD}"/>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2276156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2B780F-599D-751A-B31D-3464DF75647B}"/>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3" name="Footer Placeholder 2">
            <a:extLst>
              <a:ext uri="{FF2B5EF4-FFF2-40B4-BE49-F238E27FC236}">
                <a16:creationId xmlns:a16="http://schemas.microsoft.com/office/drawing/2014/main" id="{10BC9FDA-F35C-033A-F4BC-D39FAFD5D8FF}"/>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B2024ECC-26EA-ED63-473D-63215EC480AA}"/>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275660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35F5A-C0F0-0266-5057-91E5616A11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BE0C3DD-10E1-AE9C-3A2F-876193F4C5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15B03AF0-CEB8-4740-247B-8CCFC7E680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119DAC-95C9-E29F-495B-424CFFB69CC0}"/>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6" name="Footer Placeholder 5">
            <a:extLst>
              <a:ext uri="{FF2B5EF4-FFF2-40B4-BE49-F238E27FC236}">
                <a16:creationId xmlns:a16="http://schemas.microsoft.com/office/drawing/2014/main" id="{F14F470B-87C6-1998-67CD-7DCFC64345D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077C99B-1191-8501-0010-37658F7A179E}"/>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3356133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1FC58-78AF-1F46-0DB5-952720D599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A72AAA57-D7F1-C162-6715-D4A5C09ADE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D60F3E9E-F4BD-3CDC-B085-9C2A31B8DC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F1C143-126C-811A-9FC7-60E6B2087683}"/>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6" name="Footer Placeholder 5">
            <a:extLst>
              <a:ext uri="{FF2B5EF4-FFF2-40B4-BE49-F238E27FC236}">
                <a16:creationId xmlns:a16="http://schemas.microsoft.com/office/drawing/2014/main" id="{EC568D2E-5656-F473-95A5-1536A495EB8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D30682B-39AB-8AED-1E14-BC85B88315E9}"/>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3554553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0CFEC-D5D3-6209-81E3-76C44F322B3B}"/>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B5C0E09-4940-B31F-9C62-F2402C1B12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0C66273-DF23-097A-740C-399184A7C068}"/>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5" name="Footer Placeholder 4">
            <a:extLst>
              <a:ext uri="{FF2B5EF4-FFF2-40B4-BE49-F238E27FC236}">
                <a16:creationId xmlns:a16="http://schemas.microsoft.com/office/drawing/2014/main" id="{47F28BCD-3BED-9956-A0C9-E990D85401E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93E7FC6-9DAB-635C-8E56-55B958F98199}"/>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306825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F8F931-A0CC-9614-2AC1-CB9BB68D0A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7F62EA0-C8B9-54C0-9267-41E0DB372D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C9BE37B-3033-6732-60EF-1FD2C17BA568}"/>
              </a:ext>
            </a:extLst>
          </p:cNvPr>
          <p:cNvSpPr>
            <a:spLocks noGrp="1"/>
          </p:cNvSpPr>
          <p:nvPr>
            <p:ph type="dt" sz="half" idx="10"/>
          </p:nvPr>
        </p:nvSpPr>
        <p:spPr/>
        <p:txBody>
          <a:bodyPr/>
          <a:lstStyle/>
          <a:p>
            <a:fld id="{5C38DC32-B3CC-42F8-9DAC-ABDADA8653DE}" type="datetimeFigureOut">
              <a:rPr lang="en-AU" smtClean="0"/>
              <a:t>17/02/2026</a:t>
            </a:fld>
            <a:endParaRPr lang="en-AU"/>
          </a:p>
        </p:txBody>
      </p:sp>
      <p:sp>
        <p:nvSpPr>
          <p:cNvPr id="5" name="Footer Placeholder 4">
            <a:extLst>
              <a:ext uri="{FF2B5EF4-FFF2-40B4-BE49-F238E27FC236}">
                <a16:creationId xmlns:a16="http://schemas.microsoft.com/office/drawing/2014/main" id="{1C24FF09-450E-3F37-69D0-D6D69317D1C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ECB8610-CF25-9BCB-E7BF-BE91011DD0AD}"/>
              </a:ext>
            </a:extLst>
          </p:cNvPr>
          <p:cNvSpPr>
            <a:spLocks noGrp="1"/>
          </p:cNvSpPr>
          <p:nvPr>
            <p:ph type="sldNum" sz="quarter" idx="12"/>
          </p:nvPr>
        </p:nvSpPr>
        <p:spPr/>
        <p:txBody>
          <a:bodyPr/>
          <a:lstStyle/>
          <a:p>
            <a:fld id="{4FB27AEA-1FC7-4E13-B925-2328AD3B0696}" type="slidenum">
              <a:rPr lang="en-AU" smtClean="0"/>
              <a:t>‹#›</a:t>
            </a:fld>
            <a:endParaRPr lang="en-AU"/>
          </a:p>
        </p:txBody>
      </p:sp>
    </p:spTree>
    <p:extLst>
      <p:ext uri="{BB962C8B-B14F-4D97-AF65-F5344CB8AC3E}">
        <p14:creationId xmlns:p14="http://schemas.microsoft.com/office/powerpoint/2010/main" val="1774419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0BD096-C6BB-CAB2-2A33-13D7166D38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2C81981-8B3E-4676-4510-32571C74F0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4D99BAA-A011-EDFF-A317-D8D91C8883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38DC32-B3CC-42F8-9DAC-ABDADA8653DE}" type="datetimeFigureOut">
              <a:rPr lang="en-AU" smtClean="0"/>
              <a:t>17/02/2026</a:t>
            </a:fld>
            <a:endParaRPr lang="en-AU"/>
          </a:p>
        </p:txBody>
      </p:sp>
      <p:sp>
        <p:nvSpPr>
          <p:cNvPr id="5" name="Footer Placeholder 4">
            <a:extLst>
              <a:ext uri="{FF2B5EF4-FFF2-40B4-BE49-F238E27FC236}">
                <a16:creationId xmlns:a16="http://schemas.microsoft.com/office/drawing/2014/main" id="{85613290-5704-A10D-052F-578297C65C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EA97A818-D717-B160-83FA-2FF366FA2A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B27AEA-1FC7-4E13-B925-2328AD3B0696}" type="slidenum">
              <a:rPr lang="en-AU" smtClean="0"/>
              <a:t>‹#›</a:t>
            </a:fld>
            <a:endParaRPr lang="en-AU"/>
          </a:p>
        </p:txBody>
      </p:sp>
    </p:spTree>
    <p:extLst>
      <p:ext uri="{BB962C8B-B14F-4D97-AF65-F5344CB8AC3E}">
        <p14:creationId xmlns:p14="http://schemas.microsoft.com/office/powerpoint/2010/main" val="101103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355D7D-6468-2386-4836-CCC16B5B970E}"/>
              </a:ext>
            </a:extLst>
          </p:cNvPr>
          <p:cNvSpPr>
            <a:spLocks noGrp="1"/>
          </p:cNvSpPr>
          <p:nvPr>
            <p:ph type="title"/>
          </p:nvPr>
        </p:nvSpPr>
        <p:spPr>
          <a:xfrm>
            <a:off x="839788" y="457200"/>
            <a:ext cx="3932237" cy="1001806"/>
          </a:xfrm>
        </p:spPr>
        <p:style>
          <a:lnRef idx="3">
            <a:schemeClr val="lt1"/>
          </a:lnRef>
          <a:fillRef idx="1">
            <a:schemeClr val="accent5"/>
          </a:fillRef>
          <a:effectRef idx="1">
            <a:schemeClr val="accent5"/>
          </a:effectRef>
          <a:fontRef idx="minor">
            <a:schemeClr val="lt1"/>
          </a:fontRef>
        </p:style>
        <p:txBody>
          <a:bodyPr>
            <a:normAutofit/>
          </a:bodyPr>
          <a:lstStyle/>
          <a:p>
            <a:r>
              <a:rPr lang="en-US" sz="2800" b="1" dirty="0"/>
              <a:t>NTEU Western Sydney Branch</a:t>
            </a:r>
            <a:endParaRPr lang="en-AU" sz="2800" dirty="0"/>
          </a:p>
        </p:txBody>
      </p:sp>
      <p:sp>
        <p:nvSpPr>
          <p:cNvPr id="6" name="Text Placeholder 5">
            <a:extLst>
              <a:ext uri="{FF2B5EF4-FFF2-40B4-BE49-F238E27FC236}">
                <a16:creationId xmlns:a16="http://schemas.microsoft.com/office/drawing/2014/main" id="{B34D92BC-2E78-9E73-DEB2-61BDEDBEB88B}"/>
              </a:ext>
            </a:extLst>
          </p:cNvPr>
          <p:cNvSpPr>
            <a:spLocks noGrp="1"/>
          </p:cNvSpPr>
          <p:nvPr>
            <p:ph type="body" sz="half" idx="2"/>
          </p:nvPr>
        </p:nvSpPr>
        <p:spPr>
          <a:xfrm>
            <a:off x="839788" y="1606924"/>
            <a:ext cx="3932237" cy="4262064"/>
          </a:xfrm>
        </p:spPr>
        <p:txBody>
          <a:bodyPr/>
          <a:lstStyle/>
          <a:p>
            <a:br>
              <a:rPr lang="en-US" b="1" dirty="0">
                <a:latin typeface="+mn-lt"/>
              </a:rPr>
            </a:br>
            <a:r>
              <a:rPr lang="en-US" sz="4400" b="1" dirty="0">
                <a:latin typeface="+mn-lt"/>
              </a:rPr>
              <a:t>Academic Workloads:</a:t>
            </a:r>
          </a:p>
          <a:p>
            <a:r>
              <a:rPr lang="en-US" sz="3200" b="1" dirty="0"/>
              <a:t>What is Going On?</a:t>
            </a:r>
          </a:p>
          <a:p>
            <a:r>
              <a:rPr lang="en-US" sz="2000" b="1" dirty="0"/>
              <a:t>Presentation for Members’ Meeting, 17 February, 2026</a:t>
            </a:r>
            <a:br>
              <a:rPr lang="en-US" dirty="0">
                <a:latin typeface="Calibri" panose="020F0502020204030204" pitchFamily="34" charset="0"/>
                <a:cs typeface="Calibri" panose="020F0502020204030204" pitchFamily="34" charset="0"/>
              </a:rPr>
            </a:br>
            <a:endParaRPr lang="en-AU" dirty="0"/>
          </a:p>
        </p:txBody>
      </p:sp>
      <p:pic>
        <p:nvPicPr>
          <p:cNvPr id="7" name="Content Placeholder 6" descr="A picture containing text, outdoor, sky, tree">
            <a:extLst>
              <a:ext uri="{FF2B5EF4-FFF2-40B4-BE49-F238E27FC236}">
                <a16:creationId xmlns:a16="http://schemas.microsoft.com/office/drawing/2014/main" id="{61B69B25-237A-4789-01D1-9A32E5876AF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5227" r="-1" b="-1"/>
          <a:stretch/>
        </p:blipFill>
        <p:spPr>
          <a:xfrm>
            <a:off x="5824099" y="987425"/>
            <a:ext cx="4890378" cy="487362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8" name="Picture 7">
            <a:extLst>
              <a:ext uri="{FF2B5EF4-FFF2-40B4-BE49-F238E27FC236}">
                <a16:creationId xmlns:a16="http://schemas.microsoft.com/office/drawing/2014/main" id="{8A80719C-CA4A-6A07-A1E9-39C94E97E1A1}"/>
              </a:ext>
            </a:extLst>
          </p:cNvPr>
          <p:cNvPicPr>
            <a:picLocks noChangeAspect="1"/>
          </p:cNvPicPr>
          <p:nvPr/>
        </p:nvPicPr>
        <p:blipFill>
          <a:blip r:embed="rId3"/>
          <a:stretch>
            <a:fillRect/>
          </a:stretch>
        </p:blipFill>
        <p:spPr>
          <a:xfrm>
            <a:off x="678899" y="4712552"/>
            <a:ext cx="4218557" cy="1632209"/>
          </a:xfrm>
          <a:prstGeom prst="rect">
            <a:avLst/>
          </a:prstGeom>
        </p:spPr>
      </p:pic>
    </p:spTree>
    <p:extLst>
      <p:ext uri="{BB962C8B-B14F-4D97-AF65-F5344CB8AC3E}">
        <p14:creationId xmlns:p14="http://schemas.microsoft.com/office/powerpoint/2010/main" val="2288734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24487-B1E5-73EE-DCEB-B7F15692FAC6}"/>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AU" b="1" dirty="0"/>
              <a:t>The 40-40-20 Imperative</a:t>
            </a:r>
          </a:p>
        </p:txBody>
      </p:sp>
      <p:sp>
        <p:nvSpPr>
          <p:cNvPr id="3" name="Content Placeholder 2">
            <a:extLst>
              <a:ext uri="{FF2B5EF4-FFF2-40B4-BE49-F238E27FC236}">
                <a16:creationId xmlns:a16="http://schemas.microsoft.com/office/drawing/2014/main" id="{CCE9D62F-63F2-64BF-CBF6-322B6207C038}"/>
              </a:ext>
            </a:extLst>
          </p:cNvPr>
          <p:cNvSpPr>
            <a:spLocks noGrp="1"/>
          </p:cNvSpPr>
          <p:nvPr>
            <p:ph idx="1"/>
          </p:nvPr>
        </p:nvSpPr>
        <p:spPr/>
        <p:txBody>
          <a:bodyPr>
            <a:normAutofit fontScale="92500" lnSpcReduction="10000"/>
          </a:bodyPr>
          <a:lstStyle/>
          <a:p>
            <a:r>
              <a:rPr lang="en-AU" dirty="0"/>
              <a:t>Shortly after his arrival the VC indicated his intention to move WSU to a 40-40-20 workloads system, analogous to that used at his previous university, UNSW.</a:t>
            </a:r>
          </a:p>
          <a:p>
            <a:r>
              <a:rPr lang="en-AU" dirty="0"/>
              <a:t>So far as is known, he never considered in detail how this would work in practice (40% = what?), or how much it would cost.</a:t>
            </a:r>
          </a:p>
          <a:p>
            <a:r>
              <a:rPr lang="en-AU" dirty="0"/>
              <a:t>He also suggested this system would involve ‘education-focussed roles’ as at UNSW. But at UNSW these roles are a different category of academic employment, and effectively have 80% teaching.</a:t>
            </a:r>
          </a:p>
          <a:p>
            <a:r>
              <a:rPr lang="en-AU" dirty="0"/>
              <a:t>Lastly, a strong suggestion that fitness for 40% research would be measured through the performance review system, raising the spectre of mass </a:t>
            </a:r>
            <a:r>
              <a:rPr lang="en-AU" dirty="0" err="1"/>
              <a:t>unsat</a:t>
            </a:r>
            <a:r>
              <a:rPr lang="en-AU" dirty="0"/>
              <a:t> performance worries, if existing research metrics were followed.</a:t>
            </a:r>
          </a:p>
        </p:txBody>
      </p:sp>
    </p:spTree>
    <p:extLst>
      <p:ext uri="{BB962C8B-B14F-4D97-AF65-F5344CB8AC3E}">
        <p14:creationId xmlns:p14="http://schemas.microsoft.com/office/powerpoint/2010/main" val="831184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53038-F8D4-9FF5-FCFE-35B16BB93B9C}"/>
              </a:ext>
            </a:extLst>
          </p:cNvPr>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ctr"/>
            <a:r>
              <a:rPr lang="en-AU" b="1" dirty="0"/>
              <a:t>The EA and the University Policy</a:t>
            </a:r>
          </a:p>
        </p:txBody>
      </p:sp>
      <p:sp>
        <p:nvSpPr>
          <p:cNvPr id="3" name="Content Placeholder 2">
            <a:extLst>
              <a:ext uri="{FF2B5EF4-FFF2-40B4-BE49-F238E27FC236}">
                <a16:creationId xmlns:a16="http://schemas.microsoft.com/office/drawing/2014/main" id="{4F400CD1-F48E-D507-9891-B7D7AEB50771}"/>
              </a:ext>
            </a:extLst>
          </p:cNvPr>
          <p:cNvSpPr>
            <a:spLocks noGrp="1"/>
          </p:cNvSpPr>
          <p:nvPr>
            <p:ph idx="1"/>
          </p:nvPr>
        </p:nvSpPr>
        <p:spPr/>
        <p:txBody>
          <a:bodyPr>
            <a:normAutofit lnSpcReduction="10000"/>
          </a:bodyPr>
          <a:lstStyle/>
          <a:p>
            <a:r>
              <a:rPr lang="en-AU" dirty="0"/>
              <a:t>Since 2012 academic workloads at Western have been managed in a hierarchy of industrial and policy instruments: the workloads clauses in the Academic EA, the University Workplan Committee and Policy, and School committees and policies.</a:t>
            </a:r>
          </a:p>
          <a:p>
            <a:r>
              <a:rPr lang="en-AU" dirty="0"/>
              <a:t>The VC initially attempted to create his new system without reference to these procedures and safeguards. Management declined to discuss workloads in bargaining (other than to press education-focussed roles). </a:t>
            </a:r>
          </a:p>
          <a:p>
            <a:r>
              <a:rPr lang="en-AU" dirty="0"/>
              <a:t>And in late 2025 the Chair of UWPC attempted to unilaterally delete much of the University Policy, at the VC’s request. In response, the NTEU notified an industrial dispute.</a:t>
            </a:r>
          </a:p>
        </p:txBody>
      </p:sp>
    </p:spTree>
    <p:extLst>
      <p:ext uri="{BB962C8B-B14F-4D97-AF65-F5344CB8AC3E}">
        <p14:creationId xmlns:p14="http://schemas.microsoft.com/office/powerpoint/2010/main" val="3260188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E215B-2F10-3454-3FD2-9054BBAD7F15}"/>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pPr algn="ctr"/>
            <a:r>
              <a:rPr lang="en-AU" b="1" dirty="0"/>
              <a:t>The Compromise Settlement</a:t>
            </a:r>
          </a:p>
        </p:txBody>
      </p:sp>
      <p:sp>
        <p:nvSpPr>
          <p:cNvPr id="3" name="Content Placeholder 2">
            <a:extLst>
              <a:ext uri="{FF2B5EF4-FFF2-40B4-BE49-F238E27FC236}">
                <a16:creationId xmlns:a16="http://schemas.microsoft.com/office/drawing/2014/main" id="{DA93ED4E-9179-37C3-EF52-FD18AA8E6493}"/>
              </a:ext>
            </a:extLst>
          </p:cNvPr>
          <p:cNvSpPr>
            <a:spLocks noGrp="1"/>
          </p:cNvSpPr>
          <p:nvPr>
            <p:ph idx="1"/>
          </p:nvPr>
        </p:nvSpPr>
        <p:spPr/>
        <p:txBody>
          <a:bodyPr/>
          <a:lstStyle/>
          <a:p>
            <a:r>
              <a:rPr lang="en-AU" dirty="0"/>
              <a:t>NTEU met with the VC, the UWPC Chair and Management lead </a:t>
            </a:r>
            <a:r>
              <a:rPr lang="en-AU" dirty="0" err="1"/>
              <a:t>bargainer</a:t>
            </a:r>
            <a:r>
              <a:rPr lang="en-AU" dirty="0"/>
              <a:t> before Xmas to hammer out a compromise process and settlement. </a:t>
            </a:r>
          </a:p>
          <a:p>
            <a:r>
              <a:rPr lang="en-AU" dirty="0"/>
              <a:t>The new EA would reference 40-40-20 as the ‘normal’ profile, but allow other research and teaching positions between 20% and 60% (and vice versa). There would be an extended transition process for those opting for 40-40-20.</a:t>
            </a:r>
          </a:p>
          <a:p>
            <a:r>
              <a:rPr lang="en-AU" dirty="0"/>
              <a:t>There would be a detailed explanation of the real-world correlates of 40% teaching. And the new clause in the EA and the new Policy would be agreed in tandem.</a:t>
            </a:r>
          </a:p>
        </p:txBody>
      </p:sp>
    </p:spTree>
    <p:extLst>
      <p:ext uri="{BB962C8B-B14F-4D97-AF65-F5344CB8AC3E}">
        <p14:creationId xmlns:p14="http://schemas.microsoft.com/office/powerpoint/2010/main" val="2548744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61D8-57C7-9F89-FB9D-4D0C3ACD3212}"/>
              </a:ext>
            </a:extLst>
          </p:cNvPr>
          <p:cNvSpPr>
            <a:spLocks noGrp="1"/>
          </p:cNvSpPr>
          <p:nvPr>
            <p:ph type="title"/>
          </p:nvPr>
        </p:nvSpPr>
        <p:spPr/>
        <p:style>
          <a:lnRef idx="3">
            <a:schemeClr val="lt1"/>
          </a:lnRef>
          <a:fillRef idx="1">
            <a:schemeClr val="dk1"/>
          </a:fillRef>
          <a:effectRef idx="1">
            <a:schemeClr val="dk1"/>
          </a:effectRef>
          <a:fontRef idx="minor">
            <a:schemeClr val="lt1"/>
          </a:fontRef>
        </p:style>
        <p:txBody>
          <a:bodyPr/>
          <a:lstStyle/>
          <a:p>
            <a:pPr algn="ctr"/>
            <a:r>
              <a:rPr lang="en-AU" b="1" dirty="0"/>
              <a:t>The Timeline?</a:t>
            </a:r>
          </a:p>
        </p:txBody>
      </p:sp>
      <p:sp>
        <p:nvSpPr>
          <p:cNvPr id="3" name="Content Placeholder 2">
            <a:extLst>
              <a:ext uri="{FF2B5EF4-FFF2-40B4-BE49-F238E27FC236}">
                <a16:creationId xmlns:a16="http://schemas.microsoft.com/office/drawing/2014/main" id="{41EBECCF-418A-992F-5269-E95A639701EC}"/>
              </a:ext>
            </a:extLst>
          </p:cNvPr>
          <p:cNvSpPr>
            <a:spLocks noGrp="1"/>
          </p:cNvSpPr>
          <p:nvPr>
            <p:ph idx="1"/>
          </p:nvPr>
        </p:nvSpPr>
        <p:spPr/>
        <p:txBody>
          <a:bodyPr>
            <a:normAutofit fontScale="92500" lnSpcReduction="10000"/>
          </a:bodyPr>
          <a:lstStyle/>
          <a:p>
            <a:r>
              <a:rPr lang="en-AU" dirty="0"/>
              <a:t>The parties failed to conclude bargaining by shutdown in December 2025, and there was still no agreement on academic workloads teaching allocations or performance measures.</a:t>
            </a:r>
          </a:p>
          <a:p>
            <a:r>
              <a:rPr lang="en-AU" dirty="0"/>
              <a:t>Bargaining was concluded at a marathon session on January 20, with in principle agreement on a new academic workloads clause.</a:t>
            </a:r>
          </a:p>
          <a:p>
            <a:r>
              <a:rPr lang="en-AU" dirty="0"/>
              <a:t>UWPC met the following week, and came close to agreement on a new University Policy, which was agreed in principle a fortnight ago. However, the EAs are still caught up in final drafting and checks. And the new Policy has not been circulated by Management to this point.</a:t>
            </a:r>
          </a:p>
          <a:p>
            <a:r>
              <a:rPr lang="en-AU" dirty="0"/>
              <a:t>Hence, Deans, School Committees and supervisors have been left entirely in the dark in preparing workloads for 2026.</a:t>
            </a:r>
          </a:p>
        </p:txBody>
      </p:sp>
    </p:spTree>
    <p:extLst>
      <p:ext uri="{BB962C8B-B14F-4D97-AF65-F5344CB8AC3E}">
        <p14:creationId xmlns:p14="http://schemas.microsoft.com/office/powerpoint/2010/main" val="2464244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74C32-E18A-8BD4-0B1E-B92C9E5B3B77}"/>
              </a:ext>
            </a:extLst>
          </p:cNvPr>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en-AU" b="1" dirty="0"/>
              <a:t>Essential Elements of the New System</a:t>
            </a:r>
          </a:p>
        </p:txBody>
      </p:sp>
      <p:sp>
        <p:nvSpPr>
          <p:cNvPr id="3" name="Content Placeholder 2">
            <a:extLst>
              <a:ext uri="{FF2B5EF4-FFF2-40B4-BE49-F238E27FC236}">
                <a16:creationId xmlns:a16="http://schemas.microsoft.com/office/drawing/2014/main" id="{3176433E-F336-89B4-119B-810C3C000CE0}"/>
              </a:ext>
            </a:extLst>
          </p:cNvPr>
          <p:cNvSpPr>
            <a:spLocks noGrp="1"/>
          </p:cNvSpPr>
          <p:nvPr>
            <p:ph idx="1"/>
          </p:nvPr>
        </p:nvSpPr>
        <p:spPr/>
        <p:txBody>
          <a:bodyPr>
            <a:normAutofit fontScale="85000" lnSpcReduction="20000"/>
          </a:bodyPr>
          <a:lstStyle/>
          <a:p>
            <a:r>
              <a:rPr lang="en-AU" dirty="0"/>
              <a:t>School committees will be required to peg teaching % allocations against real-world correlates: delivery, preparation, the actual time required for marking, travel, subject coordination etc. There will be indicative teaching profiles with real-world examples. These figures will ‘anchor’ the 40-40-20 system.</a:t>
            </a:r>
          </a:p>
          <a:p>
            <a:r>
              <a:rPr lang="en-AU" dirty="0"/>
              <a:t>Staff and supervisors will agree on appropriate research and teaching allocations (40-40-20, 20-60-20, 60-20-20 or other spaces in-between) based on performance and aspirations</a:t>
            </a:r>
          </a:p>
          <a:p>
            <a:r>
              <a:rPr lang="en-AU" dirty="0"/>
              <a:t>The EA (23.25) and Policy will both stipulate that ‘academic performance in research and related activities will be assessed relative to the percentage research allocation agreed between Employee and supervisor in each annual IWA.’</a:t>
            </a:r>
          </a:p>
          <a:p>
            <a:r>
              <a:rPr lang="en-AU" dirty="0"/>
              <a:t>Since admin and governance is proposed to be a flat 20%, it is still unclear how staff will be encouraged to take on additional admin/governance roles</a:t>
            </a:r>
          </a:p>
        </p:txBody>
      </p:sp>
    </p:spTree>
    <p:extLst>
      <p:ext uri="{BB962C8B-B14F-4D97-AF65-F5344CB8AC3E}">
        <p14:creationId xmlns:p14="http://schemas.microsoft.com/office/powerpoint/2010/main" val="2524039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CB8EB-C21A-7041-F6DF-E7C76D1E6CCD}"/>
              </a:ext>
            </a:extLst>
          </p:cNvPr>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pPr algn="ctr"/>
            <a:r>
              <a:rPr lang="en-AU" b="1" dirty="0"/>
              <a:t>Our Advice to Members</a:t>
            </a:r>
          </a:p>
        </p:txBody>
      </p:sp>
      <p:sp>
        <p:nvSpPr>
          <p:cNvPr id="3" name="Content Placeholder 2">
            <a:extLst>
              <a:ext uri="{FF2B5EF4-FFF2-40B4-BE49-F238E27FC236}">
                <a16:creationId xmlns:a16="http://schemas.microsoft.com/office/drawing/2014/main" id="{4A1AE14D-54E8-1B58-3822-31E35BB9BE1F}"/>
              </a:ext>
            </a:extLst>
          </p:cNvPr>
          <p:cNvSpPr>
            <a:spLocks noGrp="1"/>
          </p:cNvSpPr>
          <p:nvPr>
            <p:ph idx="1"/>
          </p:nvPr>
        </p:nvSpPr>
        <p:spPr/>
        <p:txBody>
          <a:bodyPr>
            <a:normAutofit fontScale="62500" lnSpcReduction="20000"/>
          </a:bodyPr>
          <a:lstStyle/>
          <a:p>
            <a:r>
              <a:rPr lang="en-AU" dirty="0"/>
              <a:t>It was important to the VC that he announce a new system would come into effect from January 1 this year. In practice, however, there has been no clear guidance to Schools, Deans or staff, and different Schools have improvised ways to manage workloads for Autumn and first-half semesters.</a:t>
            </a:r>
          </a:p>
          <a:p>
            <a:r>
              <a:rPr lang="en-AU" dirty="0"/>
              <a:t>The University Policy has been agreed (but not circulated), but the new EA will not become operative until March-April. The teaching real-world correlates will need to be worked-through in School committees throughout the year</a:t>
            </a:r>
          </a:p>
          <a:p>
            <a:r>
              <a:rPr lang="en-AU" dirty="0"/>
              <a:t>Under the new Policy, you are entitled to ‘bid’ for 40-40-20, if you believe your research output will be adequate to meet these expectations over the next triennium.</a:t>
            </a:r>
          </a:p>
          <a:p>
            <a:r>
              <a:rPr lang="en-AU" dirty="0"/>
              <a:t>But in practice most staff will probably be operating under their 2025 School policies, at least for Autumn. It is possible to re-negotiate your IWA for Spring. </a:t>
            </a:r>
          </a:p>
          <a:p>
            <a:r>
              <a:rPr lang="en-AU" dirty="0"/>
              <a:t>As previously, you are entitled to lodge an individual dispute if you cannot agree to your proposed workload allocations.</a:t>
            </a:r>
          </a:p>
          <a:p>
            <a:r>
              <a:rPr lang="en-AU" dirty="0"/>
              <a:t>There will probably be pressure in some Schools for staff to take on above-load teaching in Autumn, given the loss of staffing in the VR debacle. The University needs to hire replacement staff as a matter of urgency, if these teaching holes are to be covered. A compromise might be higher loads for some staff in Autumn and lower in Spring (once new hires have </a:t>
            </a:r>
            <a:r>
              <a:rPr lang="en-AU"/>
              <a:t>been onboarded).</a:t>
            </a:r>
            <a:endParaRPr lang="en-AU" dirty="0"/>
          </a:p>
        </p:txBody>
      </p:sp>
    </p:spTree>
    <p:extLst>
      <p:ext uri="{BB962C8B-B14F-4D97-AF65-F5344CB8AC3E}">
        <p14:creationId xmlns:p14="http://schemas.microsoft.com/office/powerpoint/2010/main" val="6267438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TotalTime>
  <Words>901</Words>
  <Application>Microsoft Office PowerPoint</Application>
  <PresentationFormat>Widescreen</PresentationFormat>
  <Paragraphs>34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Calibri</vt:lpstr>
      <vt:lpstr>Office Theme</vt:lpstr>
      <vt:lpstr>NTEU Western Sydney Branch</vt:lpstr>
      <vt:lpstr>The 40-40-20 Imperative</vt:lpstr>
      <vt:lpstr>The EA and the University Policy</vt:lpstr>
      <vt:lpstr>The Compromise Settlement</vt:lpstr>
      <vt:lpstr>The Timeline?</vt:lpstr>
      <vt:lpstr>Essential Elements of the New System</vt:lpstr>
      <vt:lpstr>Our Advice to Members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Burchell</dc:creator>
  <cp:lastModifiedBy>David Burchell</cp:lastModifiedBy>
  <cp:revision>3</cp:revision>
  <dcterms:created xsi:type="dcterms:W3CDTF">2026-02-16T23:28:45Z</dcterms:created>
  <dcterms:modified xsi:type="dcterms:W3CDTF">2026-02-17T00:40:06Z</dcterms:modified>
</cp:coreProperties>
</file>